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8" r:id="rId4"/>
    <p:sldId id="269" r:id="rId5"/>
    <p:sldId id="270" r:id="rId6"/>
    <p:sldId id="275" r:id="rId7"/>
    <p:sldId id="258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FF74-036A-F445-A439-215373F81EA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F0863-BA65-0849-B1ED-6EF88D4CA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9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always about reading difficult</a:t>
            </a:r>
            <a:r>
              <a:rPr lang="en-US" baseline="0" dirty="0" smtClean="0"/>
              <a:t> texts, but also about reading seemingly simpler texts in more complex ways.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0863-BA65-0849-B1ED-6EF88D4CA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9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7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9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1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1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5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3A60-1876-6F41-8AB2-A1EC73011DB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472C-A87E-FC41-89C9-CD3D429B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nocularFra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1" y="512453"/>
            <a:ext cx="9168061" cy="630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061" y="3431856"/>
            <a:ext cx="4722995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Annotating 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Text to Deepen Understanding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8796" y="3261421"/>
            <a:ext cx="26552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Doug Fisher </a:t>
            </a:r>
          </a:p>
          <a:p>
            <a:pPr algn="ctr"/>
            <a:r>
              <a:rPr lang="en-US" sz="4000" dirty="0" smtClean="0"/>
              <a:t>and </a:t>
            </a:r>
          </a:p>
          <a:p>
            <a:pPr algn="ctr"/>
            <a:r>
              <a:rPr lang="en-US" sz="4000" dirty="0" smtClean="0"/>
              <a:t>Nancy Frey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99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782" y="627196"/>
            <a:ext cx="62333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Annotation</a:t>
            </a:r>
            <a:r>
              <a:rPr lang="en-US" sz="4000" dirty="0" smtClean="0"/>
              <a:t> is a </a:t>
            </a:r>
            <a:r>
              <a:rPr lang="en-US" sz="5400" dirty="0" smtClean="0"/>
              <a:t>note</a:t>
            </a:r>
            <a:r>
              <a:rPr lang="en-US" sz="4000" dirty="0" smtClean="0"/>
              <a:t> of any form made while </a:t>
            </a:r>
            <a:r>
              <a:rPr lang="en-US" sz="5400" dirty="0" smtClean="0"/>
              <a:t>reading</a:t>
            </a:r>
            <a:r>
              <a:rPr lang="en-US" sz="4000" dirty="0" smtClean="0"/>
              <a:t> text. </a:t>
            </a:r>
            <a:endParaRPr lang="en-US" sz="4000" dirty="0"/>
          </a:p>
        </p:txBody>
      </p:sp>
      <p:pic>
        <p:nvPicPr>
          <p:cNvPr id="5" name="Picture 4" descr="pencil-t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4000" y="3048000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455" y="5817246"/>
            <a:ext cx="868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halkduster"/>
                <a:cs typeface="Chalkduster"/>
              </a:rPr>
              <a:t>“Reading with a pencil.”</a:t>
            </a:r>
            <a:endParaRPr lang="en-US" sz="48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8222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gina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6" y="1805824"/>
            <a:ext cx="4445000" cy="3136900"/>
          </a:xfrm>
          <a:prstGeom prst="rect">
            <a:avLst/>
          </a:prstGeom>
          <a:ln w="76200" cmpd="sng">
            <a:solidFill>
              <a:schemeClr val="accent2">
                <a:lumMod val="75000"/>
              </a:schemeClr>
            </a:solidFill>
          </a:ln>
          <a:effectLst>
            <a:glow rad="241300">
              <a:schemeClr val="accent2">
                <a:lumMod val="75000"/>
                <a:alpha val="75000"/>
              </a:schemeClr>
            </a:glow>
          </a:effectLst>
        </p:spPr>
      </p:pic>
      <p:pic>
        <p:nvPicPr>
          <p:cNvPr id="5" name="Picture 4" descr="marginal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16" y="2919904"/>
            <a:ext cx="4495640" cy="35694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  <a:effectLst>
            <a:glow rad="203200">
              <a:schemeClr val="accent6">
                <a:lumMod val="75000"/>
                <a:alpha val="75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224596" y="188159"/>
            <a:ext cx="6681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People have been annotating texts since there have been texts to annotate.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ghlight-in-boo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492"/>
            <a:ext cx="9144000" cy="5869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0345" y="280606"/>
            <a:ext cx="6483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Annotation is </a:t>
            </a:r>
            <a:r>
              <a:rPr lang="en-US" sz="4000" u="sng" dirty="0" smtClean="0">
                <a:solidFill>
                  <a:schemeClr val="bg1"/>
                </a:solidFill>
              </a:rPr>
              <a:t>not</a:t>
            </a:r>
            <a:r>
              <a:rPr lang="en-US" sz="4000" dirty="0" smtClean="0">
                <a:solidFill>
                  <a:schemeClr val="bg1"/>
                </a:solidFill>
              </a:rPr>
              <a:t> highlighting.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24" y="803560"/>
            <a:ext cx="45360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Annotation </a:t>
            </a:r>
            <a:r>
              <a:rPr lang="en-US" sz="5400" dirty="0" smtClean="0"/>
              <a:t>slows down the reader </a:t>
            </a:r>
            <a:r>
              <a:rPr lang="en-US" sz="4000" dirty="0" smtClean="0"/>
              <a:t>in order to </a:t>
            </a:r>
            <a:r>
              <a:rPr lang="en-US" sz="5400" dirty="0" smtClean="0"/>
              <a:t>deepen understanding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pic>
        <p:nvPicPr>
          <p:cNvPr id="5" name="Picture 4" descr="the-next-step_image-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17" y="0"/>
            <a:ext cx="4678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otations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73293"/>
            <a:ext cx="3024060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/>
              <a:t>S</a:t>
            </a:r>
            <a:r>
              <a:rPr lang="en-US" sz="3200" smtClean="0"/>
              <a:t>tudent’s </a:t>
            </a:r>
            <a:r>
              <a:rPr lang="en-US" sz="3200" dirty="0" smtClean="0"/>
              <a:t>annotation of connotative meanings in </a:t>
            </a:r>
            <a:r>
              <a:rPr lang="en-US" sz="3200" i="1" dirty="0" smtClean="0"/>
              <a:t>Charlotte’s Web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57157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Annotations We Use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45331" y="1031855"/>
            <a:ext cx="748426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800" i="1" dirty="0" smtClean="0">
                <a:solidFill>
                  <a:schemeClr val="tx2"/>
                </a:solidFill>
                <a:latin typeface="Arial"/>
                <a:cs typeface="Arial"/>
              </a:rPr>
              <a:t>Circle</a:t>
            </a:r>
            <a:r>
              <a:rPr lang="en-US" sz="2800" i="1" dirty="0" smtClean="0">
                <a:latin typeface="Arial"/>
                <a:cs typeface="Arial"/>
              </a:rPr>
              <a:t>  words </a:t>
            </a:r>
            <a:r>
              <a:rPr lang="en-US" sz="2800" dirty="0">
                <a:latin typeface="Arial"/>
                <a:cs typeface="Arial"/>
              </a:rPr>
              <a:t>that are confusing or unknown to you.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i="1" dirty="0">
                <a:latin typeface="Arial"/>
                <a:cs typeface="Arial"/>
              </a:rPr>
              <a:t>Use a question mark (</a:t>
            </a:r>
            <a:r>
              <a:rPr lang="en-US" sz="2800" i="1" dirty="0">
                <a:solidFill>
                  <a:schemeClr val="tx2"/>
                </a:solidFill>
                <a:latin typeface="Arial"/>
                <a:cs typeface="Arial"/>
              </a:rPr>
              <a:t>?</a:t>
            </a:r>
            <a:r>
              <a:rPr lang="en-US" sz="2800" i="1" dirty="0">
                <a:latin typeface="Arial"/>
                <a:cs typeface="Arial"/>
              </a:rPr>
              <a:t>) </a:t>
            </a:r>
            <a:r>
              <a:rPr lang="en-US" sz="2800" dirty="0">
                <a:latin typeface="Arial"/>
                <a:cs typeface="Arial"/>
              </a:rPr>
              <a:t>for questions that you have during the reading. Be sure to write your </a:t>
            </a:r>
            <a:r>
              <a:rPr lang="en-US" sz="2800" dirty="0" smtClean="0">
                <a:latin typeface="Arial"/>
                <a:cs typeface="Arial"/>
              </a:rPr>
              <a:t>question in the margin of your paper. 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Use an exclamation mark (!) for things that surprise you, and briefly note what it was that caught your attention. 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Draw an arrow (↵) when you make a connection to something inside the text, or to an idea or experience outside the text. Briefly note your connections. </a:t>
            </a:r>
          </a:p>
          <a:p>
            <a:pPr marL="342900" lvl="0" indent="-342900">
              <a:buFont typeface="Arial"/>
              <a:buChar char="•"/>
            </a:pPr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8459" y="1017885"/>
            <a:ext cx="1397505" cy="49687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 not taken anno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8465" y="1517504"/>
            <a:ext cx="1617871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Modeling </a:t>
            </a:r>
            <a:r>
              <a:rPr lang="en-US" sz="2800" smtClean="0"/>
              <a:t>in 10</a:t>
            </a:r>
            <a:r>
              <a:rPr lang="en-US" sz="2800" baseline="30000" smtClean="0"/>
              <a:t>th</a:t>
            </a:r>
            <a:r>
              <a:rPr lang="en-US" sz="2800" smtClean="0"/>
              <a:t> </a:t>
            </a:r>
            <a:r>
              <a:rPr lang="en-US" sz="2800" dirty="0" smtClean="0"/>
              <a:t>Grade English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407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181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Chalkduster</vt:lpstr>
      <vt:lpstr>Office Theme</vt:lpstr>
      <vt:lpstr>Annotating  Text to Deepen 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Fisher</dc:creator>
  <cp:lastModifiedBy>lpender</cp:lastModifiedBy>
  <cp:revision>20</cp:revision>
  <dcterms:created xsi:type="dcterms:W3CDTF">2012-09-27T15:35:40Z</dcterms:created>
  <dcterms:modified xsi:type="dcterms:W3CDTF">2019-10-10T12:11:38Z</dcterms:modified>
</cp:coreProperties>
</file>