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63" r:id="rId5"/>
    <p:sldId id="258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50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6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6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3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4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1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4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4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5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2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5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8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3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0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2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4AFB1E-8FB6-44C7-A0A1-ED986B3BEA76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A74343-E2FF-43B5-8457-DB58D0691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386367"/>
            <a:ext cx="6815669" cy="3528810"/>
          </a:xfrm>
        </p:spPr>
        <p:txBody>
          <a:bodyPr>
            <a:normAutofit/>
          </a:bodyPr>
          <a:lstStyle/>
          <a:p>
            <a:r>
              <a:rPr lang="en-US" dirty="0" smtClean="0"/>
              <a:t>Rolesville High School’s </a:t>
            </a:r>
            <a:br>
              <a:rPr lang="en-US" dirty="0" smtClean="0"/>
            </a:br>
            <a:r>
              <a:rPr lang="en-US" dirty="0" smtClean="0"/>
              <a:t>2018-2019</a:t>
            </a:r>
            <a:br>
              <a:rPr lang="en-US" dirty="0" smtClean="0"/>
            </a:br>
            <a:r>
              <a:rPr lang="en-US" dirty="0" smtClean="0"/>
              <a:t>School-wide Literacy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224270"/>
            <a:ext cx="7159940" cy="11333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89" y="3963059"/>
            <a:ext cx="1970357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should we use literacy-related instructional strategies at RHS?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Research shows that teacher integration of literacy-related instructional strategies </a:t>
            </a:r>
            <a:r>
              <a:rPr lang="en-US" b="1" dirty="0" smtClean="0">
                <a:solidFill>
                  <a:srgbClr val="FF0000"/>
                </a:solidFill>
              </a:rPr>
              <a:t>facilitates student learning across all content areas</a:t>
            </a:r>
            <a:r>
              <a:rPr lang="en-US" dirty="0" smtClean="0"/>
              <a:t>. With the use of content-specific information, </a:t>
            </a:r>
            <a:r>
              <a:rPr lang="en-US" b="1" dirty="0" smtClean="0">
                <a:solidFill>
                  <a:srgbClr val="FF0000"/>
                </a:solidFill>
              </a:rPr>
              <a:t>it is through the literacy skills of reading writing, listening, speaking, viewing and presenting that students acquire and retain content knowledge and content-specific abilities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Connecticut </a:t>
            </a:r>
            <a:r>
              <a:rPr lang="en-US" sz="1400" dirty="0"/>
              <a:t>State Department of Education, USA. (2007). Section 7: Instructional strategies that facilitate learning across the curriculum. In </a:t>
            </a:r>
            <a:r>
              <a:rPr lang="en-US" sz="1400" i="1" dirty="0"/>
              <a:t>Beyond the Blueprint: Literacy in Grades 4-12and across Content-Areas</a:t>
            </a:r>
            <a:r>
              <a:rPr lang="en-US" sz="1400" dirty="0"/>
              <a:t>. pp. 49-77.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23" y="4406900"/>
            <a:ext cx="6760952" cy="10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59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Let’s SMACQ the text!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2" y="2459865"/>
            <a:ext cx="10548866" cy="37992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This strategy promotes engagement and interaction with the text which helps students in comprehension.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3400" b="1" dirty="0" smtClean="0"/>
              <a:t>S</a:t>
            </a:r>
            <a:r>
              <a:rPr lang="en-US" sz="3400" dirty="0" smtClean="0"/>
              <a:t> – skim (read the text quickly to get a general idea of meaning) &amp; Number your paragraphs.</a:t>
            </a:r>
          </a:p>
          <a:p>
            <a:pPr marL="0" indent="0">
              <a:buNone/>
            </a:pPr>
            <a:r>
              <a:rPr lang="en-US" sz="3400" b="1" dirty="0" smtClean="0"/>
              <a:t>M</a:t>
            </a:r>
            <a:r>
              <a:rPr lang="en-US" sz="3400" dirty="0" smtClean="0"/>
              <a:t> – make notes in the margins as if you are having a conversation with the text (ask questions, make comments/annotate,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mark events and passages to revisit or discuss later.) Use your annotation marks: ?, !, *, +, -</a:t>
            </a:r>
          </a:p>
          <a:p>
            <a:pPr marL="0" indent="0">
              <a:buNone/>
            </a:pPr>
            <a:r>
              <a:rPr lang="en-US" sz="3400" b="1" dirty="0" smtClean="0"/>
              <a:t>A</a:t>
            </a:r>
            <a:r>
              <a:rPr lang="en-US" sz="3400" dirty="0" smtClean="0"/>
              <a:t> – ask/answer questions by providing a written/oral response.</a:t>
            </a:r>
          </a:p>
          <a:p>
            <a:pPr marL="0" indent="0">
              <a:buNone/>
            </a:pPr>
            <a:r>
              <a:rPr lang="en-US" sz="3400" b="1" dirty="0" smtClean="0"/>
              <a:t>C </a:t>
            </a:r>
            <a:r>
              <a:rPr lang="en-US" sz="3400" dirty="0" smtClean="0"/>
              <a:t>– cite textual evidence to prove your answer using to the text.</a:t>
            </a:r>
          </a:p>
          <a:p>
            <a:pPr marL="0" indent="0">
              <a:buNone/>
            </a:pPr>
            <a:r>
              <a:rPr lang="en-US" sz="3400" b="1" dirty="0" smtClean="0"/>
              <a:t>Q</a:t>
            </a:r>
            <a:r>
              <a:rPr lang="en-US" sz="3400" dirty="0" smtClean="0"/>
              <a:t> – quickly read the text again to catch anything you may have missed during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the first two reads.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                                                                                                                                                                                Created By: Mrs. L. Pender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5" y="4194893"/>
            <a:ext cx="2937453" cy="142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7" y="4613582"/>
            <a:ext cx="490942" cy="5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1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Try It!</a:t>
            </a:r>
            <a:br>
              <a:rPr lang="en-US" dirty="0" smtClean="0"/>
            </a:br>
            <a:r>
              <a:rPr lang="en-US" dirty="0"/>
              <a:t>“An Unlikely Parasite: The Mistletoe”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892206"/>
              </p:ext>
            </p:extLst>
          </p:nvPr>
        </p:nvGraphicFramePr>
        <p:xfrm>
          <a:off x="1295400" y="2557463"/>
          <a:ext cx="9601200" cy="359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8932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Question/Statement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Agree/Disagree</a:t>
                      </a:r>
                    </a:p>
                    <a:p>
                      <a:pPr algn="ctr"/>
                      <a:r>
                        <a:rPr lang="en-US" b="1" dirty="0" smtClean="0"/>
                        <a:t>Yes/No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Cited</a:t>
                      </a:r>
                      <a:r>
                        <a:rPr lang="en-US" b="1" baseline="0" dirty="0" smtClean="0"/>
                        <a:t> Textual Evidence to prove your answer</a:t>
                      </a:r>
                      <a:endParaRPr lang="en-US" b="1" dirty="0"/>
                    </a:p>
                  </a:txBody>
                  <a:tcPr/>
                </a:tc>
              </a:tr>
              <a:tr h="89322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Mistletoe can only be found in one specific area.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3220">
                <a:tc>
                  <a:txBody>
                    <a:bodyPr/>
                    <a:lstStyle/>
                    <a:p>
                      <a:r>
                        <a:rPr lang="en-US" dirty="0" smtClean="0"/>
                        <a:t>2. The best way to fight off mistletoe infestation is to bury 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3220">
                <a:tc>
                  <a:txBody>
                    <a:bodyPr/>
                    <a:lstStyle/>
                    <a:p>
                      <a:r>
                        <a:rPr lang="en-US" dirty="0" smtClean="0"/>
                        <a:t>3. Mistletoes have positive effects on the ecosystems where</a:t>
                      </a:r>
                      <a:r>
                        <a:rPr lang="en-US" baseline="0" dirty="0" smtClean="0"/>
                        <a:t> they grow.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3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Spill the TEA!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3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is a strategy that encourage students to talk about the text during or after reading. It engages all students in the reading process and in the organization of 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</a:t>
            </a:r>
            <a:r>
              <a:rPr lang="en-US" dirty="0" smtClean="0"/>
              <a:t> – talk about the text.</a:t>
            </a:r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dirty="0" smtClean="0"/>
              <a:t> – evidence of what is discussed is provided.</a:t>
            </a:r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 – ask/answer questions that you or others may have.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</a:t>
            </a:r>
            <a:r>
              <a:rPr lang="en-US" sz="1400" dirty="0" smtClean="0"/>
              <a:t>Created By: Mrs. T. Clare-Jones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3497835"/>
            <a:ext cx="2472742" cy="21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6 Word Memoir </a:t>
            </a:r>
            <a:r>
              <a:rPr lang="en-US" dirty="0" smtClean="0"/>
              <a:t>: After reading the text, use only 6 words to summarize the main idea. The six words you choose should create a sentence.</a:t>
            </a:r>
          </a:p>
          <a:p>
            <a:r>
              <a:rPr lang="en-US" b="1" dirty="0" smtClean="0"/>
              <a:t>Square, Triangle, Circle </a:t>
            </a:r>
            <a:r>
              <a:rPr lang="en-US" dirty="0" smtClean="0"/>
              <a:t>: After reading the text follow the directions outlined based on each shape: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Square</a:t>
            </a:r>
            <a:r>
              <a:rPr lang="en-US" dirty="0" smtClean="0"/>
              <a:t> = 4 Important facts or text take-aways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7030A0"/>
                </a:solidFill>
              </a:rPr>
              <a:t>Triangle</a:t>
            </a:r>
            <a:r>
              <a:rPr lang="en-US" dirty="0" smtClean="0"/>
              <a:t> = 3 “aha” angles, 3 interesting facts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Circle</a:t>
            </a:r>
            <a:r>
              <a:rPr lang="en-US" dirty="0" smtClean="0"/>
              <a:t> = What is still circling in your head? 1 question you still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2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to Implementing these Literacy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84868"/>
            <a:ext cx="9601196" cy="29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Promotes a school-wide commitment to speaking, writing, reading, listening (SWRL).</a:t>
            </a:r>
          </a:p>
          <a:p>
            <a:r>
              <a:rPr lang="en-US" dirty="0" smtClean="0"/>
              <a:t>Literacy strategies will become common-place across the content areas.</a:t>
            </a:r>
          </a:p>
          <a:p>
            <a:r>
              <a:rPr lang="en-US" dirty="0" smtClean="0"/>
              <a:t>When every teacher/student is expected to learn and utilize the strategies, growth will occur.</a:t>
            </a:r>
          </a:p>
          <a:p>
            <a:r>
              <a:rPr lang="en-US" dirty="0" smtClean="0"/>
              <a:t>Every administrator and teacher articulates a school-wide focus on instruction with professional development building the teachers’ ability to implement each practice.</a:t>
            </a:r>
          </a:p>
          <a:p>
            <a:r>
              <a:rPr lang="en-US" dirty="0" smtClean="0"/>
              <a:t>Strategic teaching encourages student learning and teacher buy-in.</a:t>
            </a:r>
          </a:p>
          <a:p>
            <a:r>
              <a:rPr lang="en-US" dirty="0" smtClean="0"/>
              <a:t>Ensures that our teachers and students have the tools to be excellent, life-long learners.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7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505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Rolesville High School’s  2018-2019 School-wide Literacy Strategies</vt:lpstr>
      <vt:lpstr>Why should we use literacy-related instructional strategies at RHS?</vt:lpstr>
      <vt:lpstr>  Let’s SMACQ the text! </vt:lpstr>
      <vt:lpstr>You Try It! “An Unlikely Parasite: The Mistletoe”</vt:lpstr>
      <vt:lpstr>Let’s Spill the TEA!</vt:lpstr>
      <vt:lpstr>You Try It!</vt:lpstr>
      <vt:lpstr>Benefits to Implementing these Literacy Strategies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Rolesville High School’s  2018-2019 School-wide Literacy Strategies</dc:title>
  <dc:creator>lpender</dc:creator>
  <cp:lastModifiedBy>lpender</cp:lastModifiedBy>
  <cp:revision>33</cp:revision>
  <dcterms:created xsi:type="dcterms:W3CDTF">2018-09-17T17:12:26Z</dcterms:created>
  <dcterms:modified xsi:type="dcterms:W3CDTF">2019-08-25T14:53:36Z</dcterms:modified>
</cp:coreProperties>
</file>